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51" r:id="rId2"/>
    <p:sldId id="352" r:id="rId3"/>
    <p:sldId id="385" r:id="rId4"/>
    <p:sldId id="386" r:id="rId5"/>
    <p:sldId id="353" r:id="rId6"/>
    <p:sldId id="354" r:id="rId7"/>
    <p:sldId id="355" r:id="rId8"/>
    <p:sldId id="358" r:id="rId9"/>
    <p:sldId id="359" r:id="rId10"/>
    <p:sldId id="360" r:id="rId11"/>
    <p:sldId id="361" r:id="rId12"/>
    <p:sldId id="363" r:id="rId13"/>
    <p:sldId id="387" r:id="rId14"/>
    <p:sldId id="364" r:id="rId15"/>
    <p:sldId id="365" r:id="rId16"/>
    <p:sldId id="380" r:id="rId17"/>
  </p:sldIdLst>
  <p:sldSz cx="9144000" cy="6858000" type="screen4x3"/>
  <p:notesSz cx="10021888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cretery General" initials="SecGen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0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83881" autoAdjust="0"/>
  </p:normalViewPr>
  <p:slideViewPr>
    <p:cSldViewPr>
      <p:cViewPr varScale="1">
        <p:scale>
          <a:sx n="91" d="100"/>
          <a:sy n="91" d="100"/>
        </p:scale>
        <p:origin x="224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76751" y="0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7D898D58-D200-D845-9DB8-8979F2C2D8AC}" type="datetimeFigureOut">
              <a:rPr lang="en-US" smtClean="0"/>
              <a:t>9/27/23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44067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76751" y="6544067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6610EE26-57E9-8446-900D-1D4152A3E6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9363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6751" y="0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609C5E80-C337-4422-A61C-51D3DCF8F25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515938"/>
            <a:ext cx="3446462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2189" y="3272631"/>
            <a:ext cx="8017510" cy="310038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6751" y="6544067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EBFD0FB3-6600-4919-B8AB-D775EC3FB045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855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033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068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449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82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780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663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D0FB3-6600-4919-B8AB-D775EC3FB045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586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9752" y="1772816"/>
            <a:ext cx="6332240" cy="1470025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87824" y="3645024"/>
            <a:ext cx="5213176" cy="1584176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0A308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64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620688"/>
            <a:ext cx="5544616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824" y="2204864"/>
            <a:ext cx="5544616" cy="39212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110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9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45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21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32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798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53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7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60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411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11760" y="620688"/>
            <a:ext cx="61206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1760" y="2204864"/>
            <a:ext cx="6120680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30D1F-DBCE-4DF6-8562-3FD8D356EDEC}" type="datetimeFigureOut">
              <a:rPr lang="en-GB" smtClean="0"/>
              <a:pPr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0CCB6-183E-4279-AEE5-2784267D82A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737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0A3087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rgbClr val="0A3087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A3087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A3087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A3087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A3087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15716" y="5590755"/>
            <a:ext cx="51125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0A3087"/>
                </a:solidFill>
                <a:latin typeface="Garamond" panose="02020404030301010803" pitchFamily="18" charset="0"/>
                <a:ea typeface="+mj-ea"/>
                <a:cs typeface="Helvetica Neue Light"/>
              </a:rPr>
              <a:t>How To Pass The Assessment</a:t>
            </a:r>
          </a:p>
          <a:p>
            <a:pPr algn="ctr"/>
            <a:endParaRPr lang="lt-LT" sz="2400" b="1" dirty="0">
              <a:solidFill>
                <a:srgbClr val="0A3087"/>
              </a:solidFill>
              <a:latin typeface="Helvetica Neue Light"/>
              <a:ea typeface="+mj-ea"/>
              <a:cs typeface="Helvetica Neue Light"/>
            </a:endParaRP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B5D08E1B-4347-4D40-AAF6-E76C51E7A5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3" r="603"/>
          <a:stretch/>
        </p:blipFill>
        <p:spPr>
          <a:xfrm>
            <a:off x="2015716" y="452987"/>
            <a:ext cx="5112568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0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latin typeface="Adobe Garamond Pro"/>
                <a:ea typeface="ＭＳ Ｐゴシック" pitchFamily="34" charset="-128"/>
              </a:rPr>
              <a:t>Ziele</a:t>
            </a:r>
            <a:endParaRPr lang="de-CH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CH" dirty="0">
                <a:solidFill>
                  <a:schemeClr val="tx2"/>
                </a:solidFill>
                <a:latin typeface="Garamond" panose="02020404030301010803" pitchFamily="18" charset="0"/>
              </a:rPr>
              <a:t>Fachbezogene</a:t>
            </a:r>
            <a:r>
              <a:rPr lang="de-CH" dirty="0">
                <a:latin typeface="Garamond" panose="02020404030301010803" pitchFamily="18" charset="0"/>
              </a:rPr>
              <a:t> Hinweise</a:t>
            </a:r>
          </a:p>
          <a:p>
            <a:pPr marL="514350" indent="-514350">
              <a:buFont typeface="+mj-lt"/>
              <a:buAutoNum type="arabicPeriod"/>
            </a:pPr>
            <a:endParaRPr lang="de-CH" dirty="0">
              <a:latin typeface="Garamond" panose="020204040303010108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CH" dirty="0">
                <a:latin typeface="Garamond" panose="02020404030301010803" pitchFamily="18" charset="0"/>
              </a:rPr>
              <a:t>Allgemeine Tipps und Tricks</a:t>
            </a:r>
          </a:p>
          <a:p>
            <a:pPr marL="514350" indent="-514350">
              <a:buFont typeface="+mj-lt"/>
              <a:buAutoNum type="arabicPeriod"/>
            </a:pPr>
            <a:endParaRPr lang="de-CH" dirty="0">
              <a:latin typeface="Garamond" panose="020204040303010108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CH" dirty="0">
                <a:latin typeface="Garamond" panose="02020404030301010803" pitchFamily="18" charset="0"/>
              </a:rPr>
              <a:t>Fragen</a:t>
            </a:r>
          </a:p>
          <a:p>
            <a:pPr marL="514350" indent="-514350">
              <a:buFont typeface="+mj-lt"/>
              <a:buAutoNum type="arabicPeriod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11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3021F-80AF-417F-9F18-2F43A4D02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</a:rPr>
              <a:t>Vorweg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8D212EC-0DD7-46D6-8275-1114690F9864}"/>
              </a:ext>
            </a:extLst>
          </p:cNvPr>
          <p:cNvSpPr txBox="1"/>
          <p:nvPr/>
        </p:nvSpPr>
        <p:spPr>
          <a:xfrm>
            <a:off x="3997052" y="4653136"/>
            <a:ext cx="34472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endParaRPr lang="de-CH" dirty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r>
              <a:rPr lang="de-CH" dirty="0">
                <a:solidFill>
                  <a:schemeClr val="tx2"/>
                </a:solidFill>
                <a:latin typeface="Garamond" panose="02020404030301010803" pitchFamily="18" charset="0"/>
              </a:rPr>
              <a:t>Durchfallquote nirgends bei 50%</a:t>
            </a:r>
          </a:p>
          <a:p>
            <a:pPr marL="285750" indent="-285750">
              <a:buFontTx/>
              <a:buChar char="-"/>
            </a:pPr>
            <a:r>
              <a:rPr lang="de-CH" dirty="0">
                <a:solidFill>
                  <a:schemeClr val="tx2"/>
                </a:solidFill>
                <a:latin typeface="Garamond" panose="02020404030301010803" pitchFamily="18" charset="0"/>
              </a:rPr>
              <a:t>Wiederholung im HS 24 möglich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6F3516F-AC03-49DC-99C4-F7F2BB6D3FEF}"/>
              </a:ext>
            </a:extLst>
          </p:cNvPr>
          <p:cNvSpPr txBox="1"/>
          <p:nvPr/>
        </p:nvSpPr>
        <p:spPr>
          <a:xfrm>
            <a:off x="2663787" y="4060654"/>
            <a:ext cx="61926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dirty="0"/>
              <a:t>https://www.ius.uzh.ch/dam/jcr:5388c35b-243f-4890-883e-3afe32d93c55/statistiken_ba_fs23.pdf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5F88373-0D50-EFB3-D078-22B9F1140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1587156"/>
            <a:ext cx="6186512" cy="242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82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78269-A45E-46E8-AA64-B7914A41F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</a:rPr>
              <a:t>Zweck des Assessments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B714D9-642E-4434-A974-656EF8498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1780" y="1988840"/>
            <a:ext cx="6336704" cy="4137323"/>
          </a:xfrm>
        </p:spPr>
        <p:txBody>
          <a:bodyPr/>
          <a:lstStyle/>
          <a:p>
            <a:r>
              <a:rPr lang="de-CH" dirty="0">
                <a:latin typeface="Garamond" panose="02020404030301010803" pitchFamily="18" charset="0"/>
              </a:rPr>
              <a:t>Der richtige Studiengang?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Hat nicht viel mit «Aussortierung» zu tun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Kennenlernen der verschiedenen Fächer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Eigene Lerntechnik aneignen</a:t>
            </a:r>
          </a:p>
        </p:txBody>
      </p:sp>
    </p:spTree>
    <p:extLst>
      <p:ext uri="{BB962C8B-B14F-4D97-AF65-F5344CB8AC3E}">
        <p14:creationId xmlns:p14="http://schemas.microsoft.com/office/powerpoint/2010/main" val="1794117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b="1" dirty="0">
                <a:latin typeface="Adobe Garamond Pro"/>
                <a:ea typeface="ＭＳ Ｐゴシック" pitchFamily="34" charset="-128"/>
              </a:rPr>
              <a:t>Einführung in die Rechtswissenschaft</a:t>
            </a:r>
            <a:endParaRPr lang="de-CH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CH" sz="2400" dirty="0">
                <a:latin typeface="Adobe Garamond Pro"/>
              </a:rPr>
              <a:t>Grundlegendes Wissen</a:t>
            </a:r>
          </a:p>
          <a:p>
            <a:pPr marL="0" indent="0">
              <a:buNone/>
            </a:pPr>
            <a:endParaRPr lang="de-CH" sz="2400" dirty="0">
              <a:latin typeface="Adobe Garamond Pro"/>
            </a:endParaRPr>
          </a:p>
          <a:p>
            <a:r>
              <a:rPr lang="de-CH" sz="2400" dirty="0">
                <a:latin typeface="Adobe Garamond Pro"/>
              </a:rPr>
              <a:t>Folien ergänzen mit Lehrbuch</a:t>
            </a:r>
          </a:p>
          <a:p>
            <a:endParaRPr lang="de-CH" sz="2400" dirty="0">
              <a:latin typeface="Adobe Garamond Pro"/>
            </a:endParaRPr>
          </a:p>
          <a:p>
            <a:r>
              <a:rPr lang="de-CH" sz="2400" dirty="0">
                <a:latin typeface="Adobe Garamond Pro"/>
              </a:rPr>
              <a:t>Online Multiple Choice Test</a:t>
            </a:r>
          </a:p>
          <a:p>
            <a:endParaRPr lang="de-CH" sz="2400" dirty="0">
              <a:latin typeface="Adobe Garamond Pro"/>
            </a:endParaRPr>
          </a:p>
          <a:p>
            <a:r>
              <a:rPr lang="de-CH" sz="2400" dirty="0">
                <a:latin typeface="Adobe Garamond Pro"/>
              </a:rPr>
              <a:t>3 Versuche, Pass/Fail (auch im FS)</a:t>
            </a:r>
          </a:p>
          <a:p>
            <a:pPr marL="0" indent="0">
              <a:buNone/>
            </a:pPr>
            <a:endParaRPr lang="de-CH" sz="2400" dirty="0">
              <a:latin typeface="Adobe Garamond Pro"/>
            </a:endParaRPr>
          </a:p>
          <a:p>
            <a:r>
              <a:rPr lang="de-CH" sz="2400" b="1" dirty="0">
                <a:latin typeface="Adobe Garamond Pro"/>
              </a:rPr>
              <a:t>kauft das Buch von jemandem gebraucht</a:t>
            </a:r>
          </a:p>
          <a:p>
            <a:pPr marL="0" indent="0">
              <a:buNone/>
            </a:pPr>
            <a:endParaRPr lang="de-CH" sz="2400" b="1" dirty="0">
              <a:latin typeface="Adobe Garamond Pro"/>
            </a:endParaRP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17242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b="1" dirty="0">
                <a:latin typeface="Garamond" panose="02020404030301010803" pitchFamily="18" charset="0"/>
                <a:ea typeface="ＭＳ Ｐゴシック" pitchFamily="34" charset="-128"/>
              </a:rPr>
              <a:t>Juristisches Arbeiten</a:t>
            </a:r>
            <a:endParaRPr lang="de-CH" b="1" dirty="0">
              <a:latin typeface="Garamond" panose="02020404030301010803" pitchFamily="18" charset="0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de-CH" dirty="0"/>
          </a:p>
          <a:p>
            <a:r>
              <a:rPr lang="de-CH" dirty="0">
                <a:latin typeface="Garamond" panose="02020404030301010803" pitchFamily="18" charset="0"/>
              </a:rPr>
              <a:t>Sinnvoll für Fallbearbeitung</a:t>
            </a:r>
          </a:p>
          <a:p>
            <a:endParaRPr lang="de-CH" dirty="0"/>
          </a:p>
          <a:p>
            <a:r>
              <a:rPr lang="de-DE" dirty="0">
                <a:latin typeface="Adobe Garamond Pro"/>
              </a:rPr>
              <a:t>Strukturieren / Recherchieren / Zitieren /</a:t>
            </a:r>
          </a:p>
          <a:p>
            <a:endParaRPr lang="de-DE" dirty="0">
              <a:latin typeface="Adobe Garamond Pro"/>
            </a:endParaRPr>
          </a:p>
          <a:p>
            <a:r>
              <a:rPr lang="de-DE" dirty="0">
                <a:latin typeface="Adobe Garamond Pro"/>
              </a:rPr>
              <a:t>Literaturverzeichnis / Quellenverzeichnis erstellen</a:t>
            </a:r>
          </a:p>
          <a:p>
            <a:endParaRPr lang="de-DE" dirty="0">
              <a:latin typeface="Adobe Garamond Pro"/>
            </a:endParaRPr>
          </a:p>
          <a:p>
            <a:r>
              <a:rPr lang="de-DE" dirty="0">
                <a:latin typeface="Adobe Garamond Pro"/>
              </a:rPr>
              <a:t>Skript nützlich für spätere Arbeiten</a:t>
            </a:r>
          </a:p>
          <a:p>
            <a:endParaRPr lang="de-CH" dirty="0"/>
          </a:p>
          <a:p>
            <a:r>
              <a:rPr lang="de-DE" dirty="0">
                <a:latin typeface="Adobe Garamond Pro"/>
              </a:rPr>
              <a:t>Einhaltung der Formalien an unserer Fakultät besonders wichtig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91548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</a:rPr>
              <a:t>Rechtsgeschichte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627784" y="1844824"/>
            <a:ext cx="5904656" cy="4464496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endParaRPr lang="de-CH" dirty="0"/>
          </a:p>
          <a:p>
            <a:r>
              <a:rPr lang="de-CH" dirty="0">
                <a:latin typeface="Garamond" panose="02020404030301010803" pitchFamily="18" charset="0"/>
              </a:rPr>
              <a:t>sehr gute Folien, E-Learning, App (Information) 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Chronologische Zusammenhänge verstehen (Zeitstrahl erstellen oder </a:t>
            </a:r>
            <a:r>
              <a:rPr lang="de-CH" dirty="0" err="1">
                <a:latin typeface="Garamond" panose="02020404030301010803" pitchFamily="18" charset="0"/>
              </a:rPr>
              <a:t>iusHelp</a:t>
            </a:r>
            <a:r>
              <a:rPr lang="de-CH" dirty="0">
                <a:latin typeface="Garamond" panose="02020404030301010803" pitchFamily="18" charset="0"/>
              </a:rPr>
              <a:t>)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An der Prüfung: Textinterpretation und Fragen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Nicht Unterschätzen weil «nur» 6 </a:t>
            </a:r>
            <a:r>
              <a:rPr lang="de-CH" dirty="0" err="1">
                <a:latin typeface="Garamond" panose="02020404030301010803" pitchFamily="18" charset="0"/>
              </a:rPr>
              <a:t>Credits</a:t>
            </a:r>
            <a:endParaRPr lang="de-CH" dirty="0">
              <a:latin typeface="Garamond" panose="02020404030301010803" pitchFamily="18" charset="0"/>
            </a:endParaRPr>
          </a:p>
          <a:p>
            <a:endParaRPr lang="de-CH" b="1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Keine Hilfsmittel an Prüfung!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endParaRPr lang="de-CH" dirty="0">
              <a:latin typeface="Garamond" panose="02020404030301010803" pitchFamily="18" charset="0"/>
            </a:endParaRPr>
          </a:p>
          <a:p>
            <a:pPr marL="457200" lvl="1" indent="0">
              <a:buNone/>
            </a:pP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5797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</a:rPr>
              <a:t>Personenrecht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987824" y="2204864"/>
            <a:ext cx="5544616" cy="39212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CH" dirty="0">
              <a:latin typeface="Adobe Garamond Pro"/>
            </a:endParaRPr>
          </a:p>
          <a:p>
            <a:r>
              <a:rPr lang="de-CH" dirty="0">
                <a:latin typeface="Adobe Garamond Pro"/>
              </a:rPr>
              <a:t>alte Prüfungen (nur Personenrechtteil)</a:t>
            </a:r>
          </a:p>
          <a:p>
            <a:endParaRPr lang="de-CH" dirty="0">
              <a:latin typeface="Adobe Garamond Pro"/>
            </a:endParaRPr>
          </a:p>
          <a:p>
            <a:r>
              <a:rPr lang="de-CH" dirty="0">
                <a:latin typeface="Adobe Garamond Pro"/>
              </a:rPr>
              <a:t>Um Gefühl für den Aufbau zu bekommen</a:t>
            </a:r>
          </a:p>
          <a:p>
            <a:endParaRPr lang="de-CH" dirty="0">
              <a:latin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1048297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Adobe Garamond Pro"/>
                <a:ea typeface="ＭＳ Ｐゴシック" pitchFamily="34" charset="-128"/>
              </a:rPr>
              <a:t>Römisches Privatrecht</a:t>
            </a:r>
            <a:endParaRPr lang="de-CH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dirty="0">
                <a:latin typeface="Garamond" panose="02020404030301010803" pitchFamily="18" charset="0"/>
              </a:rPr>
              <a:t>Im Assessmentjahr seit Revision</a:t>
            </a:r>
          </a:p>
          <a:p>
            <a:endParaRPr lang="de-CH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r>
              <a:rPr lang="de-CH" dirty="0">
                <a:latin typeface="Garamond" panose="02020404030301010803" pitchFamily="18" charset="0"/>
                <a:sym typeface="Wingdings" panose="05000000000000000000" pitchFamily="2" charset="2"/>
              </a:rPr>
              <a:t>Es wird ein Buch empfohlen</a:t>
            </a:r>
          </a:p>
          <a:p>
            <a:endParaRPr lang="de-CH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r>
              <a:rPr lang="de-CH" dirty="0">
                <a:latin typeface="Garamond" panose="02020404030301010803" pitchFamily="18" charset="0"/>
                <a:sym typeface="Wingdings" panose="05000000000000000000" pitchFamily="2" charset="2"/>
              </a:rPr>
              <a:t>Skript kaufen und gut damit vertraut werden  darf an Prüfung mitgenommen</a:t>
            </a:r>
            <a:endParaRPr lang="de-CH" dirty="0">
              <a:sym typeface="Wingdings" panose="05000000000000000000" pitchFamily="2" charset="2"/>
            </a:endParaRPr>
          </a:p>
          <a:p>
            <a:endParaRPr lang="de-CH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de-CH" dirty="0">
              <a:sym typeface="Wingdings" panose="05000000000000000000" pitchFamily="2" charset="2"/>
            </a:endParaRPr>
          </a:p>
          <a:p>
            <a:endParaRPr lang="de-CH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90507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Adobe Garamond Pro"/>
                <a:ea typeface="ＭＳ Ｐゴシック" pitchFamily="34" charset="-128"/>
              </a:rPr>
              <a:t>Strafrecht</a:t>
            </a:r>
            <a:endParaRPr lang="de-CH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400" b="1" dirty="0">
                <a:latin typeface="Garamond" panose="02020404030301010803" pitchFamily="18" charset="0"/>
              </a:rPr>
              <a:t>Prüfschemata und Definitionen auswendig lernen!</a:t>
            </a:r>
          </a:p>
          <a:p>
            <a:pPr marL="0" indent="0">
              <a:buNone/>
            </a:pPr>
            <a:endParaRPr lang="de-CH" sz="2400" dirty="0">
              <a:latin typeface="Garamond" panose="02020404030301010803" pitchFamily="18" charset="0"/>
            </a:endParaRPr>
          </a:p>
          <a:p>
            <a:r>
              <a:rPr lang="de-CH" sz="2400" dirty="0">
                <a:latin typeface="Garamond" panose="02020404030301010803" pitchFamily="18" charset="0"/>
              </a:rPr>
              <a:t>Das orange Buch wohl eher zu empfehlen, das grüne von </a:t>
            </a:r>
            <a:r>
              <a:rPr lang="de-CH" sz="2400" dirty="0" err="1">
                <a:latin typeface="Garamond" panose="02020404030301010803" pitchFamily="18" charset="0"/>
              </a:rPr>
              <a:t>Stratenwerth</a:t>
            </a:r>
            <a:r>
              <a:rPr lang="de-CH" sz="2400" dirty="0">
                <a:latin typeface="Garamond" panose="02020404030301010803" pitchFamily="18" charset="0"/>
              </a:rPr>
              <a:t> ist zu detailliert</a:t>
            </a:r>
          </a:p>
          <a:p>
            <a:pPr marL="0" indent="0">
              <a:buNone/>
            </a:pPr>
            <a:endParaRPr lang="de-CH" sz="2400" dirty="0"/>
          </a:p>
          <a:p>
            <a:endParaRPr lang="de-CH" sz="2400" dirty="0"/>
          </a:p>
          <a:p>
            <a:pPr marL="0" indent="0">
              <a:buNone/>
            </a:pPr>
            <a:endParaRPr lang="de-CH" sz="2400" dirty="0"/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63774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</a:rPr>
              <a:t>Öffentliches Recht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987824" y="2204865"/>
            <a:ext cx="5688632" cy="3888432"/>
          </a:xfrm>
        </p:spPr>
        <p:txBody>
          <a:bodyPr>
            <a:normAutofit fontScale="92500" lnSpcReduction="20000"/>
          </a:bodyPr>
          <a:lstStyle/>
          <a:p>
            <a:r>
              <a:rPr lang="de-CH" dirty="0">
                <a:latin typeface="Garamond" panose="02020404030301010803" pitchFamily="18" charset="0"/>
              </a:rPr>
              <a:t>Buch (Biaggini/Gächter/Kiener) empfehlenswert</a:t>
            </a:r>
          </a:p>
          <a:p>
            <a:pPr marL="0" indent="0">
              <a:buNone/>
            </a:pPr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Staatsrecht II + III im schriftlichen Teil dominant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Grundrechtprüfung (BV 36) auswendig</a:t>
            </a:r>
          </a:p>
          <a:p>
            <a:pPr marL="0" indent="0">
              <a:buNone/>
            </a:pPr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An der Prüfung: Gute Kenntnisse über Gesetze, da viele Gesetze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42096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b="1" dirty="0">
                <a:latin typeface="Garamond" panose="02020404030301010803" pitchFamily="18" charset="0"/>
              </a:rPr>
              <a:t>Fallbearbeitung</a:t>
            </a:r>
            <a:r>
              <a:rPr lang="de-CH" b="1" dirty="0"/>
              <a:t> </a:t>
            </a:r>
            <a:br>
              <a:rPr lang="de-CH" dirty="0"/>
            </a:br>
            <a:endParaRPr lang="de-CH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987824" y="1763688"/>
            <a:ext cx="5544616" cy="392129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dirty="0">
                <a:latin typeface="Garamond" panose="02020404030301010803" pitchFamily="18" charset="0"/>
              </a:rPr>
              <a:t>Haltet Ausschau nach den Anmeldedaten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endParaRPr lang="de-CH" sz="1800" dirty="0">
              <a:latin typeface="Garamond" panose="02020404030301010803" pitchFamily="18" charset="0"/>
            </a:endParaRP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dirty="0">
                <a:latin typeface="Garamond" panose="02020404030301010803" pitchFamily="18" charset="0"/>
              </a:rPr>
              <a:t>Sehr gute Prüfungsvorbereitung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endParaRPr lang="de-CH" sz="1800" dirty="0">
              <a:latin typeface="Garamond" panose="02020404030301010803" pitchFamily="18" charset="0"/>
            </a:endParaRP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dirty="0">
                <a:latin typeface="Garamond" panose="02020404030301010803" pitchFamily="18" charset="0"/>
              </a:rPr>
              <a:t>In unterschiedlichen Gebieten möglich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de-CH" sz="1800" dirty="0">
                <a:latin typeface="Garamond" panose="02020404030301010803" pitchFamily="18" charset="0"/>
              </a:rPr>
              <a:t>Römisches Privatrecht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de-CH" sz="1800" dirty="0">
                <a:latin typeface="Garamond" panose="02020404030301010803" pitchFamily="18" charset="0"/>
              </a:rPr>
              <a:t>Personenrecht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de-CH" sz="1800" dirty="0">
                <a:latin typeface="Garamond" panose="02020404030301010803" pitchFamily="18" charset="0"/>
              </a:rPr>
              <a:t>Strafrecht I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de-CH" sz="1800" dirty="0">
                <a:latin typeface="Garamond" panose="02020404030301010803" pitchFamily="18" charset="0"/>
              </a:rPr>
              <a:t>Öffentliches Recht I</a:t>
            </a:r>
          </a:p>
          <a:p>
            <a:pPr marL="0" indent="0">
              <a:lnSpc>
                <a:spcPct val="80000"/>
              </a:lnSpc>
              <a:buNone/>
            </a:pPr>
            <a:endParaRPr lang="de-CH" sz="1800" dirty="0">
              <a:latin typeface="Garamond" panose="02020404030301010803" pitchFamily="18" charset="0"/>
            </a:endParaRP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dirty="0">
                <a:latin typeface="Garamond" panose="02020404030301010803" pitchFamily="18" charset="0"/>
              </a:rPr>
              <a:t>Formalien sind sehr wichtig!</a:t>
            </a:r>
          </a:p>
          <a:p>
            <a:pPr>
              <a:lnSpc>
                <a:spcPct val="80000"/>
              </a:lnSpc>
              <a:buFont typeface="Arial"/>
              <a:buChar char="•"/>
            </a:pPr>
            <a:endParaRPr lang="de-CH" sz="1800" dirty="0">
              <a:latin typeface="Garamond" panose="02020404030301010803" pitchFamily="18" charset="0"/>
            </a:endParaRP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dirty="0">
                <a:latin typeface="Garamond" panose="02020404030301010803" pitchFamily="18" charset="0"/>
              </a:rPr>
              <a:t>Genügend Literatur angeben</a:t>
            </a:r>
          </a:p>
          <a:p>
            <a:pPr marL="0" indent="0">
              <a:lnSpc>
                <a:spcPct val="80000"/>
              </a:lnSpc>
              <a:buNone/>
            </a:pPr>
            <a:endParaRPr lang="de-CH" sz="1800" dirty="0">
              <a:latin typeface="Garamond" panose="02020404030301010803" pitchFamily="18" charset="0"/>
            </a:endParaRPr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CH" sz="1800" b="1" dirty="0">
                <a:latin typeface="Garamond" panose="02020404030301010803" pitchFamily="18" charset="0"/>
              </a:rPr>
              <a:t>ältere Semester um Hilfe bei deiner ersten Arbeit fragen</a:t>
            </a:r>
          </a:p>
        </p:txBody>
      </p:sp>
    </p:spTree>
    <p:extLst>
      <p:ext uri="{BB962C8B-B14F-4D97-AF65-F5344CB8AC3E}">
        <p14:creationId xmlns:p14="http://schemas.microsoft.com/office/powerpoint/2010/main" val="347371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1C7-32DA-4D4D-A6BD-C0912AB0B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b="1" dirty="0">
                <a:latin typeface="Garamond" panose="02020404030301010803" pitchFamily="18" charset="0"/>
              </a:rPr>
              <a:t>Lernmethoden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62E1A-DF3D-5344-B7DD-11BB9F7FA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H" dirty="0">
                <a:latin typeface="Garamond" panose="02020404030301010803" pitchFamily="18" charset="0"/>
              </a:rPr>
              <a:t>Bücher vs. keine Bücher</a:t>
            </a:r>
          </a:p>
          <a:p>
            <a:endParaRPr lang="en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Passenden Lernort finden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Lerngruppe suchen (Emotional-support)</a:t>
            </a:r>
            <a:endParaRPr lang="en-CH" dirty="0">
              <a:latin typeface="Garamond" panose="02020404030301010803" pitchFamily="18" charset="0"/>
            </a:endParaRPr>
          </a:p>
          <a:p>
            <a:endParaRPr lang="en-CH" dirty="0">
              <a:latin typeface="Garamond" panose="02020404030301010803" pitchFamily="18" charset="0"/>
            </a:endParaRPr>
          </a:p>
          <a:p>
            <a:r>
              <a:rPr lang="en-CH" dirty="0">
                <a:latin typeface="Garamond" panose="02020404030301010803" pitchFamily="18" charset="0"/>
              </a:rPr>
              <a:t>Zusammenfassung vs. keine Zusammenfassung</a:t>
            </a:r>
          </a:p>
          <a:p>
            <a:pPr lvl="1"/>
            <a:r>
              <a:rPr lang="en-CH" dirty="0">
                <a:latin typeface="Garamond" panose="02020404030301010803" pitchFamily="18" charset="0"/>
              </a:rPr>
              <a:t>Zusammenfassungen genügend früh beginnen</a:t>
            </a:r>
          </a:p>
          <a:p>
            <a:endParaRPr lang="en-CH" dirty="0">
              <a:latin typeface="Garamond" panose="02020404030301010803" pitchFamily="18" charset="0"/>
            </a:endParaRPr>
          </a:p>
          <a:p>
            <a:endParaRPr lang="en-CH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668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Adobe Garamond Pro"/>
                <a:ea typeface="ＭＳ Ｐゴシック" pitchFamily="34" charset="-128"/>
              </a:rPr>
              <a:t>Tipps &amp; Tricks</a:t>
            </a:r>
            <a:endParaRPr lang="de-CH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e-CH" dirty="0">
                <a:latin typeface="Garamond" panose="02020404030301010803" pitchFamily="18" charset="0"/>
              </a:rPr>
              <a:t>Kauft nicht alle Bücher, sie sind alle im RWI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Versucht jede Vorlesung vor- oder nachzubereiten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b="1" dirty="0">
                <a:latin typeface="Garamond" panose="02020404030301010803" pitchFamily="18" charset="0"/>
              </a:rPr>
              <a:t>Übungen</a:t>
            </a:r>
            <a:r>
              <a:rPr lang="de-CH" dirty="0">
                <a:latin typeface="Garamond" panose="02020404030301010803" pitchFamily="18" charset="0"/>
              </a:rPr>
              <a:t> sind wertvoll, wenn möglich immer vorbereitet hingehen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Lösungen zu Übungen </a:t>
            </a:r>
            <a:r>
              <a:rPr lang="de-CH" b="1" dirty="0">
                <a:latin typeface="Garamond" panose="02020404030301010803" pitchFamily="18" charset="0"/>
              </a:rPr>
              <a:t>ausformulieren</a:t>
            </a:r>
            <a:r>
              <a:rPr lang="de-CH" dirty="0">
                <a:latin typeface="Garamond" panose="02020404030301010803" pitchFamily="18" charset="0"/>
              </a:rPr>
              <a:t> (gegen Ende FS)</a:t>
            </a:r>
          </a:p>
          <a:p>
            <a:pPr marL="722313">
              <a:buFont typeface="Wingdings" charset="2"/>
              <a:buChar char="Ø"/>
            </a:pPr>
            <a:r>
              <a:rPr lang="de-CH" dirty="0">
                <a:latin typeface="Garamond" panose="02020404030301010803" pitchFamily="18" charset="0"/>
                <a:sym typeface="Wingdings" panose="05000000000000000000" pitchFamily="2" charset="2"/>
              </a:rPr>
              <a:t>Prüfungssimulation</a:t>
            </a:r>
            <a:endParaRPr lang="de-CH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Lernt von Anfang an mit dem Gesetz zu arbeiten (markieren, reinschreiben)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r>
              <a:rPr lang="de-CH" dirty="0">
                <a:latin typeface="Garamond" panose="02020404030301010803" pitchFamily="18" charset="0"/>
              </a:rPr>
              <a:t>Es ist normal, dass man erst in der Lernphase ein Durchblick erhält</a:t>
            </a:r>
          </a:p>
          <a:p>
            <a:endParaRPr lang="de-CH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83040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>
                <a:latin typeface="Garamond" panose="02020404030301010803" pitchFamily="18" charset="0"/>
                <a:ea typeface="ＭＳ Ｐゴシック" pitchFamily="34" charset="-128"/>
              </a:rPr>
              <a:t>Tipps &amp; Tricks</a:t>
            </a:r>
            <a:endParaRPr lang="de-CH" b="1" dirty="0">
              <a:latin typeface="Garamond" panose="02020404030301010803" pitchFamily="18" charset="0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1500" dirty="0">
                <a:latin typeface="Garamond" panose="02020404030301010803" pitchFamily="18" charset="0"/>
              </a:rPr>
              <a:t>Winterferien nutzen</a:t>
            </a:r>
          </a:p>
          <a:p>
            <a:endParaRPr lang="de-CH" sz="1500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r>
              <a:rPr lang="de-CH" sz="1500" b="1" dirty="0">
                <a:latin typeface="Garamond" panose="02020404030301010803" pitchFamily="18" charset="0"/>
                <a:sym typeface="Wingdings" panose="05000000000000000000" pitchFamily="2" charset="2"/>
              </a:rPr>
              <a:t>Alte Prüfungen lösen! (Revision beachten)</a:t>
            </a:r>
          </a:p>
          <a:p>
            <a:pPr marL="0" indent="0">
              <a:buNone/>
            </a:pPr>
            <a:endParaRPr lang="de-CH" sz="1500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r>
              <a:rPr lang="de-CH" sz="1500" dirty="0">
                <a:latin typeface="Garamond" panose="02020404030301010803" pitchFamily="18" charset="0"/>
                <a:sym typeface="Wingdings" panose="05000000000000000000" pitchFamily="2" charset="2"/>
              </a:rPr>
              <a:t>mit den </a:t>
            </a:r>
            <a:r>
              <a:rPr lang="de-CH" sz="1500" b="1" dirty="0">
                <a:latin typeface="Garamond" panose="02020404030301010803" pitchFamily="18" charset="0"/>
                <a:sym typeface="Wingdings" panose="05000000000000000000" pitchFamily="2" charset="2"/>
              </a:rPr>
              <a:t>Folien</a:t>
            </a:r>
            <a:r>
              <a:rPr lang="de-CH" sz="1500" dirty="0">
                <a:latin typeface="Garamond" panose="02020404030301010803" pitchFamily="18" charset="0"/>
                <a:sym typeface="Wingdings" panose="05000000000000000000" pitchFamily="2" charset="2"/>
              </a:rPr>
              <a:t> lernen</a:t>
            </a:r>
          </a:p>
          <a:p>
            <a:endParaRPr lang="de-CH" sz="1500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r>
              <a:rPr lang="de-CH" sz="1500" dirty="0">
                <a:latin typeface="Garamond" panose="02020404030301010803" pitchFamily="18" charset="0"/>
              </a:rPr>
              <a:t>Man muss nicht alle Prüfungen im FS schreiben</a:t>
            </a:r>
          </a:p>
          <a:p>
            <a:endParaRPr lang="de-CH" sz="1500" dirty="0">
              <a:latin typeface="Garamond" panose="02020404030301010803" pitchFamily="18" charset="0"/>
            </a:endParaRPr>
          </a:p>
          <a:p>
            <a:r>
              <a:rPr lang="de-CH" sz="1500" dirty="0">
                <a:latin typeface="Garamond" panose="02020404030301010803" pitchFamily="18" charset="0"/>
              </a:rPr>
              <a:t>Beachtet welcher Dozent die Prüfung schreibt (nicht überbewerten) </a:t>
            </a:r>
          </a:p>
          <a:p>
            <a:pPr marL="0" indent="0">
              <a:buNone/>
            </a:pPr>
            <a:endParaRPr lang="de-CH" sz="1500" dirty="0">
              <a:latin typeface="Garamond" panose="02020404030301010803" pitchFamily="18" charset="0"/>
            </a:endParaRPr>
          </a:p>
          <a:p>
            <a:r>
              <a:rPr lang="de-CH" sz="1500" dirty="0">
                <a:latin typeface="Garamond" panose="02020404030301010803" pitchFamily="18" charset="0"/>
              </a:rPr>
              <a:t>Lasst euch nicht entmutigen!</a:t>
            </a:r>
          </a:p>
          <a:p>
            <a:endParaRPr lang="de-CH" sz="1500" dirty="0">
              <a:latin typeface="Garamond" panose="02020404030301010803" pitchFamily="18" charset="0"/>
              <a:sym typeface="Wingdings" panose="05000000000000000000" pitchFamily="2" charset="2"/>
            </a:endParaRP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40746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131840" y="2348880"/>
            <a:ext cx="5544616" cy="3921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9600" dirty="0">
                <a:latin typeface="Garamond" panose="02020404030301010803" pitchFamily="18" charset="0"/>
              </a:rPr>
              <a:t>Fragen?</a:t>
            </a:r>
          </a:p>
        </p:txBody>
      </p:sp>
    </p:spTree>
    <p:extLst>
      <p:ext uri="{BB962C8B-B14F-4D97-AF65-F5344CB8AC3E}">
        <p14:creationId xmlns:p14="http://schemas.microsoft.com/office/powerpoint/2010/main" val="149204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441</Words>
  <Application>Microsoft Macintosh PowerPoint</Application>
  <PresentationFormat>Bildschirmpräsentation (4:3)</PresentationFormat>
  <Paragraphs>139</Paragraphs>
  <Slides>16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Adobe Garamond Pro</vt:lpstr>
      <vt:lpstr>Arial</vt:lpstr>
      <vt:lpstr>Calibri</vt:lpstr>
      <vt:lpstr>Garamond</vt:lpstr>
      <vt:lpstr>Helvetica Neue Light</vt:lpstr>
      <vt:lpstr>Wingdings</vt:lpstr>
      <vt:lpstr>Office Theme</vt:lpstr>
      <vt:lpstr>PowerPoint-Präsentation</vt:lpstr>
      <vt:lpstr>Ziele</vt:lpstr>
      <vt:lpstr>Vorweg</vt:lpstr>
      <vt:lpstr>Zweck des Assessments</vt:lpstr>
      <vt:lpstr>Einführung in die Rechtswissenschaft</vt:lpstr>
      <vt:lpstr>Juristisches Arbeiten</vt:lpstr>
      <vt:lpstr>Rechtsgeschichte</vt:lpstr>
      <vt:lpstr>Personenrecht</vt:lpstr>
      <vt:lpstr>Römisches Privatrecht</vt:lpstr>
      <vt:lpstr>Strafrecht</vt:lpstr>
      <vt:lpstr>Öffentliches Recht</vt:lpstr>
      <vt:lpstr>Fallbearbeitung  </vt:lpstr>
      <vt:lpstr>Lernmethoden</vt:lpstr>
      <vt:lpstr>Tipps &amp; Tricks</vt:lpstr>
      <vt:lpstr>Tipps &amp; Tricks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ELSA</dc:title>
  <dc:creator>ELSA International</dc:creator>
  <cp:lastModifiedBy>Daniel Schmidt2</cp:lastModifiedBy>
  <cp:revision>160</cp:revision>
  <cp:lastPrinted>2023-09-26T14:01:16Z</cp:lastPrinted>
  <dcterms:created xsi:type="dcterms:W3CDTF">2013-03-06T18:53:07Z</dcterms:created>
  <dcterms:modified xsi:type="dcterms:W3CDTF">2023-09-27T13:30:19Z</dcterms:modified>
</cp:coreProperties>
</file>